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20" r:id="rId4"/>
    <p:sldId id="307" r:id="rId5"/>
    <p:sldId id="308" r:id="rId6"/>
    <p:sldId id="309" r:id="rId7"/>
    <p:sldId id="310" r:id="rId8"/>
    <p:sldId id="312" r:id="rId9"/>
    <p:sldId id="264" r:id="rId10"/>
    <p:sldId id="260" r:id="rId11"/>
    <p:sldId id="300" r:id="rId12"/>
    <p:sldId id="313" r:id="rId13"/>
    <p:sldId id="314" r:id="rId14"/>
    <p:sldId id="301" r:id="rId15"/>
    <p:sldId id="272" r:id="rId16"/>
    <p:sldId id="305" r:id="rId17"/>
    <p:sldId id="306" r:id="rId18"/>
    <p:sldId id="273" r:id="rId19"/>
    <p:sldId id="276" r:id="rId20"/>
    <p:sldId id="277" r:id="rId21"/>
    <p:sldId id="278" r:id="rId22"/>
    <p:sldId id="318" r:id="rId23"/>
    <p:sldId id="319" r:id="rId24"/>
    <p:sldId id="279" r:id="rId25"/>
    <p:sldId id="315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16" r:id="rId35"/>
    <p:sldId id="321" r:id="rId36"/>
    <p:sldId id="295" r:id="rId37"/>
    <p:sldId id="296" r:id="rId38"/>
    <p:sldId id="297" r:id="rId39"/>
  </p:sldIdLst>
  <p:sldSz cx="12192000" cy="6858000"/>
  <p:notesSz cx="6858000" cy="9144000"/>
  <p:embeddedFontLs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Corbel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erciar" initials="n" lastIdx="11" clrIdx="0"/>
  <p:cmAuthor id="1" name="Letícia" initials="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3T10:04:54.167" idx="7">
    <p:pos x="10" y="10"/>
    <p:text>Sugiro incluir fotos de alguns espacços.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80A4A-9D89-4364-A372-938E6C8F6FA1}" type="datetimeFigureOut">
              <a:rPr lang="pt-BR" smtClean="0"/>
              <a:t>22/03/2016</a:t>
            </a:fld>
            <a:endParaRPr lang="pt-B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5C369-6478-418A-8B8A-10F8AAB46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0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C369-6478-418A-8B8A-10F8AAB46B5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8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C369-6478-418A-8B8A-10F8AAB46B5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99" y="177760"/>
            <a:ext cx="1218812" cy="12284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3807" y="1771718"/>
            <a:ext cx="10349248" cy="2060619"/>
          </a:xfrm>
        </p:spPr>
        <p:txBody>
          <a:bodyPr>
            <a:noAutofit/>
          </a:bodyPr>
          <a:lstStyle/>
          <a:p>
            <a:pPr algn="ctr"/>
            <a:r>
              <a:rPr lang="pt-BR" sz="4000" spc="-15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Melhoria da Atenção às Pessoas com  </a:t>
            </a:r>
            <a:br>
              <a:rPr lang="pt-BR" sz="4000" spc="-15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4000" spc="-15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Hipertensão Arterial Sistêmica e Diabetes Mellitus, </a:t>
            </a:r>
            <a:br>
              <a:rPr lang="pt-BR" sz="4000" spc="-15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4000" spc="-15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ESF  Vitorino </a:t>
            </a:r>
            <a:r>
              <a:rPr lang="pt-BR" sz="4000" spc="-150" dirty="0" err="1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Nhoatto</a:t>
            </a:r>
            <a:r>
              <a:rPr lang="pt-BR" sz="4000" spc="-15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em Fontoura Xavier /RS</a:t>
            </a:r>
            <a:endParaRPr lang="pt-BR" sz="4000" spc="-15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191275" y="4021230"/>
            <a:ext cx="9144000" cy="754025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Irasema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Pérez Casanova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Orientadora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Marcinia Moreno Bueno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93478" y="5224694"/>
            <a:ext cx="501747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de Conclusão de Curso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12" descr="http://dms.ufpel.edu.br/aquares/images/stories/logos/unasus-ufpel.pn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8899981" y="390421"/>
            <a:ext cx="1293479" cy="101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79002" y="17392"/>
            <a:ext cx="514551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Modalidade à Distância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Turma </a:t>
            </a:r>
            <a:r>
              <a:rPr lang="pt-B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981" y="390421"/>
            <a:ext cx="1293479" cy="10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3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0000" y="1908308"/>
            <a:ext cx="10340009" cy="47152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Envolveu ações organizadas em quatro eixos norteadores: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Eixo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Monitoramento 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Eixo de Organização e Gestão do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Eixo de Engajamento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Eixo de Qualificação da Prática Clínica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2708030" y="691662"/>
            <a:ext cx="6506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Melhoria da Atenção às Pessoas com  </a:t>
            </a:r>
            <a:b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Hipertensão Arterial Sistêmica e Diabetes Mellitus, </a:t>
            </a:r>
            <a:b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ESF  Vitorino </a:t>
            </a:r>
            <a:r>
              <a:rPr lang="pt-BR" sz="2000" spc="-15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Nhoatto</a:t>
            </a: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em Fontoura Xavier /RS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Melhoria da Atenção às Pessoas com  </a:t>
            </a:r>
            <a:b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Hipertensão Arterial Sistêmica e Diabetes Mellitus, </a:t>
            </a:r>
            <a:b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ESF  Vitorino </a:t>
            </a:r>
            <a:r>
              <a:rPr lang="pt-BR" sz="2000" spc="-15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Nhoatto</a:t>
            </a: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em Fontoura Xavier /RS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0000" y="1652954"/>
            <a:ext cx="10340009" cy="5205046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pt-BR" sz="47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marL="457200" lvl="1" indent="0">
              <a:buNone/>
            </a:pPr>
            <a:endParaRPr lang="pt-BR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Cadastramento e monitoramento de todos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maiores de 20 anos com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hipertensão e/ou diabetes;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Atendimentos Médicos, Odontológicos, de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nfermagem, Nutricional, Psicológico 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Fisioterapêuta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Estratificação de risco cardiovascular;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Visitas domiciliares pelos ACS;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12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Melhoria da Atenção às Pessoas com  </a:t>
            </a:r>
            <a:b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Hipertensão Arterial Sistêmica e Diabetes Mellitus, </a:t>
            </a:r>
            <a:b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ESF  Vitorino </a:t>
            </a:r>
            <a:r>
              <a:rPr lang="pt-BR" sz="2000" spc="-15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Nhoatto</a:t>
            </a: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em Fontoura Xavier /RS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0000" y="1477108"/>
            <a:ext cx="10233800" cy="49119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registro adequado da ficha espelho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planilha de coleta de dados para usuários com hipertensão e diabetes;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baseado nos protocolos de diabetes e hipertensão arterial;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aos usuários sobre alimentação saudável, prática de atividade física, riscos de tabagismo e higiene bucal;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em grupo.</a:t>
            </a: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135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Melhoria da Atenção às Pessoas com  </a:t>
            </a:r>
            <a:b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Hipertensão Arterial Sistêmica e Diabetes Mellitus, </a:t>
            </a:r>
            <a:b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ESF  Vitorino </a:t>
            </a:r>
            <a:r>
              <a:rPr lang="pt-BR" sz="2000" spc="-15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Nhoatto</a:t>
            </a: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em Fontoura Xavier /RS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Logística:</a:t>
            </a:r>
          </a:p>
          <a:p>
            <a:endParaRPr lang="pt-BR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Utilizou-se o CAB do Ministério da Saúde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nº 36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nº37 DM do Ministério da Saúde, 2013;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Adotou-se a Ficha Espelho e Planilha de Coleta de Dados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UFPel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usuários com HAS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utilizadas 269 fichas espelhos e 269 prontuários.</a:t>
            </a:r>
            <a:endParaRPr lang="pt-BR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Objetivos</a:t>
            </a:r>
            <a:r>
              <a:rPr lang="pt-BR" sz="4000" b="1" dirty="0">
                <a:solidFill>
                  <a:schemeClr val="tx1"/>
                </a:solidFill>
              </a:rPr>
              <a:t>, Metas e </a:t>
            </a:r>
            <a:r>
              <a:rPr lang="pt-BR" sz="4000" b="1" dirty="0" smtClean="0">
                <a:solidFill>
                  <a:schemeClr val="tx1"/>
                </a:solidFill>
              </a:rPr>
              <a:t>Resultados</a:t>
            </a:r>
            <a:r>
              <a:rPr lang="pt-BR" sz="2000" b="1" dirty="0">
                <a:solidFill>
                  <a:schemeClr val="tx1"/>
                </a:solidFill>
              </a:rPr>
              <a:t/>
            </a:r>
            <a:br>
              <a:rPr lang="pt-BR" sz="2000" b="1" dirty="0">
                <a:solidFill>
                  <a:schemeClr val="tx1"/>
                </a:solidFill>
              </a:rPr>
            </a:b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1631" y="1535723"/>
            <a:ext cx="10322169" cy="18991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 smtClean="0">
                <a:latin typeface="Arial" pitchFamily="34" charset="0"/>
                <a:cs typeface="Arial" panose="020B0604020202020204" pitchFamily="34" charset="0"/>
              </a:rPr>
              <a:t>Objetivo 1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Ampliar a cobertura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 pessoas com  hipertensão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e/ou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diabetes.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Meta 1.1: Cadastrar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60% dos hipertensos da área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 da UBS.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1.1: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Cobertura do programa de atenção ao hipertenso na unidade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saúde.                          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 (34,7%)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02: 214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81,7%)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 (100%)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85" y="3983620"/>
            <a:ext cx="4923692" cy="271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9908" y="1617785"/>
            <a:ext cx="10333892" cy="2110153"/>
          </a:xfrm>
        </p:spPr>
        <p:txBody>
          <a:bodyPr>
            <a:noAutofit/>
          </a:bodyPr>
          <a:lstStyle/>
          <a:p>
            <a:pPr marL="571500" indent="-342900">
              <a:lnSpc>
                <a:spcPct val="170000"/>
              </a:lnSpc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Meta 1.2: Cadastrar 60% dos diabéticos da área de abrangência da Unidade de Saúde.</a:t>
            </a:r>
          </a:p>
          <a:p>
            <a:pPr marL="571500" indent="-342900">
              <a:lnSpc>
                <a:spcPct val="170000"/>
              </a:lnSpc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ndicador 1.2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: Cobertura do programa de atenção ao diabético na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unidade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saúde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18491" y="4300301"/>
            <a:ext cx="3516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Mês 01: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40 (61,5%)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Mês 02: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63 (96,9%)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Mês 03: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65 (100%)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2" y="3628871"/>
            <a:ext cx="5087814" cy="296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18491" y="410308"/>
            <a:ext cx="8651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/>
              <a:t>Objetivos</a:t>
            </a:r>
            <a:r>
              <a:rPr lang="pt-BR" sz="4000" dirty="0"/>
              <a:t>, Metas e </a:t>
            </a:r>
            <a:r>
              <a:rPr lang="pt-BR" sz="4000" dirty="0" smtClean="0"/>
              <a:t>Resultados</a:t>
            </a:r>
            <a:endParaRPr lang="pt-B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2" y="3629292"/>
            <a:ext cx="508781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5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15108" y="363415"/>
            <a:ext cx="10638692" cy="1303826"/>
          </a:xfrm>
        </p:spPr>
        <p:txBody>
          <a:bodyPr>
            <a:normAutofit/>
          </a:bodyPr>
          <a:lstStyle/>
          <a:p>
            <a:pPr algn="ctr"/>
            <a:r>
              <a:rPr lang="pt-BR" sz="2400" b="1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r>
              <a:rPr lang="pt-BR" sz="24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8277" y="1500553"/>
            <a:ext cx="10233800" cy="514643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Objetivo 2: Melhorar a  qualidade da atenção a hipertensos e/ou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Metas 2.1 Realizar </a:t>
            </a:r>
            <a:r>
              <a:rPr lang="pt-BR" dirty="0">
                <a:latin typeface="Arial" pitchFamily="34" charset="0"/>
                <a:cs typeface="Arial" pitchFamily="34" charset="0"/>
              </a:rPr>
              <a:t>exame clínico apropriado em 100% dos 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2.1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Proporção 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com o exame clínico apropriado de acordo com o protocolo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91 (100%)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214 (100%)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 262 (100%)</a:t>
            </a:r>
            <a:endParaRPr lang="pt-BR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5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6554" y="1676400"/>
            <a:ext cx="10233800" cy="4994031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Meta 2.2: Realizar exame clínico apropriado em 100% dos diabéticos.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Indicador 2.2: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Proporção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diabéticos com o exame clínico apropriado de acordo com o protocolo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40 (100%)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63 (100%)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 65 (100%)</a:t>
            </a:r>
            <a:endParaRPr lang="pt-B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7184" y="3182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000" b="1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815" y="1887415"/>
            <a:ext cx="10755924" cy="1758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Metas 2.3: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Realizar exame dos pés em 100% das pessoas com diabetes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a cada 03 meses.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2.3: Proporção de pessoas diabéticas com o exame dos pés em dia.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40 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63 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 65 (100%)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0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40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6"/>
            <a:ext cx="10233800" cy="111928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Meta 2.4: Garantir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a 100% das pessoas com hipertensão a solicitação/realização de exames complementares em dia de acordo com o protocolo. 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Indicador 2.4: Proporção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de pessoas hipertensas com os exames complementares em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dia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.</a:t>
            </a: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91(100%)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 2: 214(100%)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 262(100%)</a:t>
            </a:r>
          </a:p>
          <a:p>
            <a:endParaRPr lang="pt-BR" sz="8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030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8302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120000" y="1606063"/>
            <a:ext cx="9594892" cy="44430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A HAS é uma das doenças mais frequentes e silenciosas que afeta a nossa população e constitui um fator de risco principal para doenças cardiovasculares, cerebrovasculares e Insuficiências Renais Crônicas e agudas.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Organização Mundial da Saúde (OMS) estima que milhões de pessoas no mundo tenham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 e/ou DM,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número considerável deles desconhece portar a doença pela ausência de sintomas e poucas vezes solicitam serviços de saúde.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3915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90600" y="4002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1723" y="1802180"/>
            <a:ext cx="10233800" cy="11192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Meta 2.5: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Garantir a 100% das pessoas com diabetes a solicitação/realização de exames complementares em dia de acordo com o protocolo.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Indicador 2.5: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Proporção de pessoas diabéticas com os exames complementares em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dia.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40(100%)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2:63(100%)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3:65(100%)</a:t>
            </a:r>
          </a:p>
          <a:p>
            <a:endParaRPr lang="pt-BR" sz="9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24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6"/>
            <a:ext cx="10233800" cy="1119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2.6: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Priorizar a prescrição de medicamentos da farmácia popular para 100% das pessoas com hipertensão cadastradas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indicador 2.6: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Proporção de pessoas hipertensas com prescrição de medicamentos da farmácia popular/Hiperdia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priorizada.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1: 91 (100%)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2: 214 (100%)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3: 262 (100%)</a:t>
            </a:r>
            <a:endParaRPr lang="pt-BR" sz="24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03385" y="4419600"/>
            <a:ext cx="1113692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  <a:spcBef>
                <a:spcPts val="1000"/>
              </a:spcBef>
            </a:pP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6"/>
            <a:ext cx="10233800" cy="1119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2.7:</a:t>
            </a:r>
            <a:r>
              <a:rPr lang="pt-BR" sz="2400" dirty="0" smtClean="0"/>
              <a:t> </a:t>
            </a:r>
            <a:r>
              <a:rPr lang="pt-BR" sz="2400" dirty="0"/>
              <a:t>Priorizar a prescrição de medicamentos da farmácia popular para 100% das pessoas com diabetes cadastradas na </a:t>
            </a:r>
            <a:r>
              <a:rPr lang="pt-BR" sz="2400" dirty="0" smtClean="0"/>
              <a:t>UBS.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Indicador 2.7: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Proporção de pessoas diabéticas com prescrição de medicamentos da farmácia popular/Hiperdia priorizada. </a:t>
            </a:r>
            <a:r>
              <a:rPr lang="pt-BR" sz="2400" dirty="0" smtClean="0"/>
              <a:t> </a:t>
            </a:r>
            <a:endParaRPr lang="pt-B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77816" y="4310646"/>
            <a:ext cx="3411415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spcBef>
                <a:spcPts val="1000"/>
              </a:spcBef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Mês 1: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40 (100%)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spcBef>
                <a:spcPts val="1000"/>
              </a:spcBef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63 (100%)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spcBef>
                <a:spcPts val="1000"/>
              </a:spcBef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65 (100%)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6"/>
            <a:ext cx="10233800" cy="1119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 2.8:</a:t>
            </a:r>
            <a:r>
              <a:rPr lang="pt-BR" sz="2400" dirty="0" smtClean="0"/>
              <a:t> </a:t>
            </a:r>
            <a:r>
              <a:rPr lang="pt-BR" sz="2400" dirty="0"/>
              <a:t>Realizar avaliação da necessidade de atendimento odontológico em 100% das pessoas com </a:t>
            </a:r>
            <a:r>
              <a:rPr lang="pt-BR" sz="2400" dirty="0" smtClean="0"/>
              <a:t>hipertensão.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Indicador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2.8: Proporção de pessoas hipertensas com avaliação da necessidade de atendimento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odontológico.</a:t>
            </a:r>
            <a:r>
              <a:rPr lang="pt-BR" sz="2400" dirty="0" smtClean="0"/>
              <a:t>  </a:t>
            </a:r>
            <a:endParaRPr lang="pt-B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77816" y="4310646"/>
            <a:ext cx="3411415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spcBef>
                <a:spcPts val="1000"/>
              </a:spcBef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Mês 1: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91 (100%)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spcBef>
                <a:spcPts val="1000"/>
              </a:spcBef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214 (100%)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spcBef>
                <a:spcPts val="1000"/>
              </a:spcBef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262 (100%)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2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6"/>
            <a:ext cx="10233800" cy="11192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Meta 2.9: Realizar avaliação da necessidade de atendimento odontológico em 100% das pessoas com diabetes.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2.9. Proporção de pessoas diabéticas com avaliação da necessidade de atendimento odontológico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1:40 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63 (100%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3:65 (100%)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18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65739" y="4237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1800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6"/>
            <a:ext cx="10233800" cy="11192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Objetivo 3. Melhorar adesão de hipertensos e/ou Diabéticos.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Meta 3.1. Buscar 100% das pessoas com hipertensão faltosas às consultas na UBS conforme a periodicidade recomendada.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3.1. Proporção de pessoas com hipertensão, faltosos a consultas com busca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ativa.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1: 6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3: 6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9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88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6"/>
            <a:ext cx="10233800" cy="11192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Meta 3.2. Buscar 100% das pessoas com diabetes faltosas às consultas na UBS conforme a periodicidade recomendada.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3.2. Proporção de pessoas com diabetes faltosas a consultas com busca ativa.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3: 2 (100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9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6"/>
            <a:ext cx="10233800" cy="11192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Objetivo 4. Melhorar os registros das informações.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Meta 4.1. Manter ficha de acompanhamento de 100% das pessoas com hipertensão.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4.1. Proporção de pessoas com hipertensão com registro adequado na ficha de acompanhamento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91(100%)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214(100%)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Mes3: 262(100%)</a:t>
            </a:r>
            <a:endParaRPr lang="pt-BR" sz="9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pt-BR" sz="9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200" b="1" spc="-1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2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6"/>
            <a:ext cx="10233800" cy="11192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Meta 4.2. Manter ficha de acompanhamento de 100% das pessoas com diabetes.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4.2. Proporção de pessoas com diabetes com registro adequado na ficha de acompanhamento.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40 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63 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 65 (100%)</a:t>
            </a:r>
          </a:p>
          <a:p>
            <a:endParaRPr lang="pt-BR" sz="8000" dirty="0">
              <a:latin typeface="Arial" pitchFamily="34" charset="0"/>
              <a:cs typeface="Arial" pitchFamily="34" charset="0"/>
            </a:endParaRPr>
          </a:p>
          <a:p>
            <a:endParaRPr lang="pt-BR" sz="62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26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03031" y="283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9661" y="1544272"/>
            <a:ext cx="10233800" cy="130443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Objetivo 5. Mapear hipertensos e diabéticos de risco para doença cardiovascular.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Meta 5.1. Realizar estratificação do risco cardiovascular em 100% das pessoas com hipertensão.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5.1. Proporção de pessoas com hipertensão com estratificação de risco cardiovascular.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1: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91 (100%)</a:t>
            </a:r>
            <a:endParaRPr lang="pt-BR" sz="9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214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%)    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262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(100%)</a:t>
            </a:r>
          </a:p>
          <a:p>
            <a:endParaRPr lang="pt-BR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283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Ministério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Saúde determinou que o controle da hipertensão arterial fosse responsabilidade dos serviços de atenção básica e estabeleceu como ações estratégicas o diagnóstico e cadastramento dos portadores da doença, a busca ativa de casos, o tratamento e diagnóstico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precoce,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incluem ações educativas para controle de condições de risco e prevenção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complicações. (BRASIL,2006)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3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1385" y="1837349"/>
            <a:ext cx="10233800" cy="11192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Meta 5.2. Realizar estratificação do risco cardiovascular em 100% das pessoas com diabetes.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5.2. Proporção de pessoas com diabetes, com estratificação de risco cardiovascular por exame clinico em dia.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ticos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40 (100%)</a:t>
            </a:r>
            <a:endParaRPr lang="pt-BR" sz="9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63 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 65 (100%)</a:t>
            </a:r>
            <a:endParaRPr lang="pt-BR" sz="9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985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8277" y="1790457"/>
            <a:ext cx="10233800" cy="11192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Objetivo 6. Promover a saúde de hipertensos e diabéticos.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Meta 6.1. Garantir orientação nutricional a 100% das pessoas com hipertensão.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6.1. Proporção de pessoas com hipertensão com orientação nutricional sobre alimentação saudável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Mês 1: 91 (100%)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Mês 2: 213 (99,5%)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Mês 3: 262 (100%)</a:t>
            </a:r>
            <a:endParaRPr lang="pt-BR" sz="9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2" y="4338968"/>
            <a:ext cx="4267201" cy="238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1" y="4338968"/>
            <a:ext cx="4267201" cy="238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9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825626"/>
            <a:ext cx="10233800" cy="11192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Meta 6.2. Garantir orientação nutricional a 100% das pessoas com diabetes.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6.2. Proporção de pessoas com diabetes com orientação nutricional sobre alimentação saudável.</a:t>
            </a:r>
          </a:p>
          <a:p>
            <a:pPr marL="0" indent="0">
              <a:buNone/>
            </a:pPr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40 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2: 63 (100%)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3: 65 (100%)</a:t>
            </a:r>
            <a:endParaRPr lang="pt-BR" sz="9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606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465385"/>
            <a:ext cx="10233800" cy="147952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6.3. Garantir orientação em relação à prática regular de atividade física a 100% das pessoas com hipertensão.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6.3. Proporção de hipertensos que receberam orientação sobre a prática de atividade física regular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9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91 (100%) Mês 2: 214 (100%) Mês 3: 262 (100%)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9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Meta 6.4. Garantir orientação em relação à prática regular de atividade física a 100% das pessoas com diabetes.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9600" dirty="0">
                <a:latin typeface="Arial" pitchFamily="34" charset="0"/>
                <a:cs typeface="Arial" pitchFamily="34" charset="0"/>
              </a:rPr>
              <a:t>Indicador 6.4. Proporção de diabéticos que receberam orientação sobre a prática de atividade física regular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Mês 1: 40 (100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%)  Mês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2: 63 (100</a:t>
            </a:r>
            <a:r>
              <a:rPr lang="pt-BR" sz="9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%) Mês 3: 65 </a:t>
            </a:r>
            <a:r>
              <a:rPr lang="pt-BR" sz="9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(100%)</a:t>
            </a:r>
          </a:p>
          <a:p>
            <a:pPr marL="0" indent="0">
              <a:lnSpc>
                <a:spcPct val="120000"/>
              </a:lnSpc>
              <a:buNone/>
            </a:pPr>
            <a:endParaRPr lang="pt-BR" sz="9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pt-BR" sz="9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pt-BR" sz="9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8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3106" y="422031"/>
            <a:ext cx="10233800" cy="114886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7200" dirty="0" smtClean="0">
                <a:latin typeface="Arial" panose="020B0604020202020204" pitchFamily="34" charset="0"/>
                <a:cs typeface="Arial" pitchFamily="34" charset="0"/>
              </a:rPr>
              <a:t>          </a:t>
            </a:r>
            <a:endParaRPr lang="pt-BR" sz="8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1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</a:t>
            </a:r>
            <a:r>
              <a:rPr lang="pt-BR" sz="16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Resultados</a:t>
            </a:r>
            <a:r>
              <a:rPr lang="pt-BR" sz="1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sz="8000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8800" dirty="0" smtClean="0">
                <a:latin typeface="Arial" panose="020B0604020202020204" pitchFamily="34" charset="0"/>
                <a:cs typeface="Arial" pitchFamily="34" charset="0"/>
              </a:rPr>
              <a:t>Meta </a:t>
            </a:r>
            <a:r>
              <a:rPr lang="pt-BR" sz="8800" dirty="0">
                <a:latin typeface="Arial" panose="020B0604020202020204" pitchFamily="34" charset="0"/>
                <a:cs typeface="Arial" pitchFamily="34" charset="0"/>
              </a:rPr>
              <a:t>6.5. Garantir orientação sobre os riscos do tabagismo a 100% das pessoas com hipertensão.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8800" dirty="0">
                <a:latin typeface="Arial" panose="020B0604020202020204" pitchFamily="34" charset="0"/>
                <a:cs typeface="Arial" pitchFamily="34" charset="0"/>
              </a:rPr>
              <a:t>Indicador 6.5. Proporção de pessoas com hipertensão que receberam </a:t>
            </a:r>
            <a:r>
              <a:rPr lang="pt-BR" sz="8800" dirty="0" smtClean="0">
                <a:latin typeface="Arial" panose="020B0604020202020204" pitchFamily="34" charset="0"/>
                <a:cs typeface="Arial" pitchFamily="34" charset="0"/>
              </a:rPr>
              <a:t>orientação sobre os riscos de tabagismo.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88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8800" b="1" dirty="0" smtClean="0">
                <a:latin typeface="Arial" panose="020B0604020202020204" pitchFamily="34" charset="0"/>
                <a:cs typeface="Arial" pitchFamily="34" charset="0"/>
              </a:rPr>
              <a:t>Mês 1: 91 (100%)    Mês 2: 214 (100%)   Mês 3: 262 (100%)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sz="88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8800" dirty="0">
                <a:latin typeface="Arial" panose="020B0604020202020204" pitchFamily="34" charset="0"/>
                <a:cs typeface="Arial" pitchFamily="34" charset="0"/>
              </a:rPr>
              <a:t>Meta 6.6. Garantir orientação sobre os riscos do tabagismo a 100% das pessoas com diabetes.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8800" dirty="0">
                <a:latin typeface="Arial" panose="020B0604020202020204" pitchFamily="34" charset="0"/>
                <a:cs typeface="Arial" pitchFamily="34" charset="0"/>
              </a:rPr>
              <a:t>Indicador 6.6. Proporção de pessoas com diabetes que receberam orientação sobre os riscos do tabagismo</a:t>
            </a:r>
            <a:r>
              <a:rPr lang="pt-BR" sz="8800" dirty="0" smtClean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88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8800" b="1" dirty="0">
                <a:latin typeface="Arial" panose="020B0604020202020204" pitchFamily="34" charset="0"/>
                <a:cs typeface="Arial" pitchFamily="34" charset="0"/>
              </a:rPr>
              <a:t>Mês 1: 40 (100%)    </a:t>
            </a:r>
            <a:r>
              <a:rPr lang="pt-BR" sz="8800" b="1" dirty="0" smtClean="0">
                <a:latin typeface="Arial" panose="020B0604020202020204" pitchFamily="34" charset="0"/>
                <a:cs typeface="Arial" pitchFamily="34" charset="0"/>
              </a:rPr>
              <a:t>Mês </a:t>
            </a:r>
            <a:r>
              <a:rPr lang="pt-BR" sz="8800" b="1" dirty="0">
                <a:latin typeface="Arial" panose="020B0604020202020204" pitchFamily="34" charset="0"/>
                <a:cs typeface="Arial" pitchFamily="34" charset="0"/>
              </a:rPr>
              <a:t>2: 63 (100%)   </a:t>
            </a:r>
            <a:r>
              <a:rPr lang="pt-BR" sz="8800" b="1" dirty="0" smtClean="0">
                <a:latin typeface="Arial" panose="020B0604020202020204" pitchFamily="34" charset="0"/>
                <a:cs typeface="Arial" pitchFamily="34" charset="0"/>
              </a:rPr>
              <a:t>Mês </a:t>
            </a:r>
            <a:r>
              <a:rPr lang="pt-BR" sz="8800" b="1" dirty="0">
                <a:latin typeface="Arial" panose="020B0604020202020204" pitchFamily="34" charset="0"/>
                <a:cs typeface="Arial" pitchFamily="34" charset="0"/>
              </a:rPr>
              <a:t>3: 65 (100%)</a:t>
            </a:r>
          </a:p>
          <a:p>
            <a:pPr>
              <a:lnSpc>
                <a:spcPct val="120000"/>
              </a:lnSpc>
            </a:pPr>
            <a:endParaRPr lang="pt-BR" sz="88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pt-BR" sz="96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pt-BR" sz="80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8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pt-BR" sz="9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0986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   Objetivos</a:t>
            </a:r>
            <a:r>
              <a:rPr lang="pt-BR" b="1" dirty="0">
                <a:solidFill>
                  <a:schemeClr val="tx1"/>
                </a:solidFill>
              </a:rPr>
              <a:t>, Metas e Resultados:</a:t>
            </a:r>
            <a:r>
              <a:rPr lang="pt-BR" sz="3200" b="1" dirty="0">
                <a:solidFill>
                  <a:schemeClr val="tx1"/>
                </a:solidFill>
              </a:rPr>
              <a:t/>
            </a:r>
            <a:br>
              <a:rPr lang="pt-BR" sz="3200" b="1" dirty="0">
                <a:solidFill>
                  <a:schemeClr val="tx1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Meta 6.7. Garantir orientação sobre higiene bucal a 100% das pessoas com hipertensão.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Indicador 6.7. Proporção de pessoas com hipertensão que receberam orientação sobre higiene bucal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1: 91 (100%)     Mês 2: 214 (100%)     Mês 3: 262 (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100%)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6.8. Garantir orientação sobre higiene bucal a 100% das pessoas com diabetes.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Indicador 6.8. Proporção de pessoas com diabetes que receberam orientação sobre higiene bucal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1: 40 (100%)   Mês 2: 63 (100%)    Mês 3: 65 (100%)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qualidade dos serviços oferecidos na UBS;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Fortalecimento da unidade da equipe e da equipe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gestores;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dos profissionais da equipe;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organização do serviço e atualização de registros, fichas e prontuários de usuários hipertensos e/ou diabéticos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Ampliação do acesso ao programa de farmácia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Foram beneficiados usuários e comunidades com ações de orientação sobre hábitos saudáveis para melhorar a qualidade de vida;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Proposta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dar continuidade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ao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projeto de intervenção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atual no serviço e implementar outras ações programáticas.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pessoal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do desenvolvimento pessoal e profissional.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Aplicação de novas metodologias, recursos e ferramentas na dinâmica de trabalho da unidade.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Fortalecimento da relação profissional com a equipe.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Instrumentalização da equipe para melhorar a qualidade da atenção primária de saúde dos usuários com hipertensão e/ou diabetes e nos demais programas prioritários do Ministério da Saúde.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094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Muito obrigada!</a:t>
            </a:r>
            <a:endParaRPr lang="pt-BR" i="1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2" name="Picture 2" descr="C:\Users\Win7\Pictures\GRAMADO\036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9" y="2356592"/>
            <a:ext cx="4290647" cy="30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0" y="3177208"/>
            <a:ext cx="4665784" cy="307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9" y="2356591"/>
            <a:ext cx="4290647" cy="307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38" y="3177208"/>
            <a:ext cx="5300116" cy="307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8308" y="1561562"/>
            <a:ext cx="102338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município: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município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Fontoura Xavier, encontra-se ao noroeste do estado Rio Grande do sul, área: 583,47km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Colonização: Etnia predominantemente portuguesa, entre os habitantes também existem alemãs, italianos e descendentes nativos;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População: 11.473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hab.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Fundamentalmente agrícola. 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6" name="Picture 2" descr="E:\TUTORIA UFPel\Letícia\U4\03591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430" y="4485836"/>
            <a:ext cx="3047999" cy="22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sistema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saúde: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ESF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UBS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tradicional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Hospital de média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complexidade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laboratórios conveniados pelo SUS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existem CAPS e NASF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03030" y="4095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400" b="1" dirty="0">
                <a:latin typeface="Arial" pitchFamily="34" charset="0"/>
                <a:cs typeface="Arial" panose="020B0604020202020204" pitchFamily="34" charset="0"/>
              </a:rPr>
              <a:t>Caracterização da </a:t>
            </a: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UBS                                                                        </a:t>
            </a:r>
            <a:endParaRPr lang="pt-BR" sz="2400" b="1" dirty="0">
              <a:latin typeface="Arial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Bairro: Comunidade Gramado São Pedro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adstrita: 1682 habitantes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ESF rural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Equipe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ESF: Uma médica clínica geral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; 1 enfermeira; 1 técnica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enfermagem;1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auxiliar de serviços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gerais; 1 recepcionista; 6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agentes comunitários de saúde.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026" name="Picture 2" descr="C:\Users\Win7\Desktop\20160314_134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54" y="1875692"/>
            <a:ext cx="3421083" cy="19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Infraestrutura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adequada,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composta por sala de espera; 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consultórios (médico, enfermeiro); 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sala de vacinas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1 ambulatório; 1 sala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esterilização; 1 sala de almoxarifado; 1 sala de reuniões; 1 copa/cozinha; 1 farmácia; 2 banheiros.</a:t>
            </a:r>
            <a:endParaRPr lang="pt-BR" sz="2400" dirty="0"/>
          </a:p>
        </p:txBody>
      </p:sp>
      <p:pic>
        <p:nvPicPr>
          <p:cNvPr id="2050" name="Picture 2" descr="C:\Users\Win7\Desktop\20160314_134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38" y="4056183"/>
            <a:ext cx="3781425" cy="21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5868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antes da intervenção: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Assistência não atendia as recomendações do protocolo do MS;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compareciam a unidade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apenas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renovação de receita;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Inexistência de registros;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Deficiente atendimento clínico e odontológico;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Poucas atividades em grupos para promoção da saúde.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210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47625"/>
            <a:ext cx="10515600" cy="2062529"/>
          </a:xfrm>
        </p:spPr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Melhoria da Atenção às Pessoas com  </a:t>
            </a:r>
            <a:b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Hipertensão Arterial Sistêmica e Diabetes Mellitus, </a:t>
            </a:r>
            <a:b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ESF  Vitorino Nhoatto em Fontoura Xavier /RS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0554"/>
            <a:ext cx="10427677" cy="48254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Melhorar a atenção às pessoas com hipertensão arterial sistêmica e diabetes mellitus na ESF Vitorino Nhoatto em Fontoura Xavier, RS.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1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2274</Words>
  <Application>Microsoft Office PowerPoint</Application>
  <PresentationFormat>Personalizar</PresentationFormat>
  <Paragraphs>284</Paragraphs>
  <Slides>38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Corbel</vt:lpstr>
      <vt:lpstr>Times New Roman</vt:lpstr>
      <vt:lpstr>Profundidad</vt:lpstr>
      <vt:lpstr>Melhoria da Atenção às Pessoas com   Hipertensão Arterial Sistêmica e Diabetes Mellitus,  ESF  Vitorino Nhoatto em Fontoura Xavier /RS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Melhoria da Atenção às Pessoas com   Hipertensão Arterial Sistêmica e Diabetes Mellitus,  ESF  Vitorino Nhoatto em Fontoura Xavier /RS</vt:lpstr>
      <vt:lpstr>Apresentação do PowerPoint</vt:lpstr>
      <vt:lpstr>Melhoria da Atenção às Pessoas com   Hipertensão Arterial Sistêmica e Diabetes Mellitus,  ESF  Vitorino Nhoatto em Fontoura Xavier /RS</vt:lpstr>
      <vt:lpstr>Melhoria da Atenção às Pessoas com   Hipertensão Arterial Sistêmica e Diabetes Mellitus,  ESF  Vitorino Nhoatto em Fontoura Xavier /RS</vt:lpstr>
      <vt:lpstr>Melhoria da Atenção às Pessoas com   Hipertensão Arterial Sistêmica e Diabetes Mellitus,  ESF  Vitorino Nhoatto em Fontoura Xavier /RS</vt:lpstr>
      <vt:lpstr>Objetivos, Metas e Resultados </vt:lpstr>
      <vt:lpstr>  </vt:lpstr>
      <vt:lpstr> Objetivos, Metas e Resultados </vt:lpstr>
      <vt:lpstr>Objetivos, Metas e Resultados</vt:lpstr>
      <vt:lpstr> Objetivos, Metas e Resultados</vt:lpstr>
      <vt:lpstr>   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 Objetivos, Metas e Resultados</vt:lpstr>
      <vt:lpstr>  Objetivos, Metas e Resultados</vt:lpstr>
      <vt:lpstr>Objetivos, Metas e Resultados</vt:lpstr>
      <vt:lpstr>Objetivos, Metas e Resultados</vt:lpstr>
      <vt:lpstr>.  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Apresentação do PowerPoint</vt:lpstr>
      <vt:lpstr>     Objetivos, Metas e Resultados: </vt:lpstr>
      <vt:lpstr>Discussão</vt:lpstr>
      <vt:lpstr>Reflexão crítica pessoal</vt:lpstr>
      <vt:lpstr>Muito 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às Pessoas com   Hipertensão Arterial Sistêmica e Diabetes Mellitus,  ESF  Vitorino Nhoatto em Fontoura Xavier /RS</dc:title>
  <dc:creator>Win7</dc:creator>
  <cp:lastModifiedBy>Win7</cp:lastModifiedBy>
  <cp:revision>4</cp:revision>
  <dcterms:modified xsi:type="dcterms:W3CDTF">2016-03-22T16:20:08Z</dcterms:modified>
</cp:coreProperties>
</file>